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370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pPr>
              <a:defRPr sz="2800" b="1">
                <a:solidFill>
                  <a:srgbClr val="282828"/>
                </a:solidFill>
              </a:defRPr>
            </a:pPr>
            <a:r>
              <a:rPr lang="pt-BR" sz="5400"/>
              <a:t>A ESPERANÇA NO MESSIAS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1239192"/>
          </a:xfrm>
        </p:spPr>
        <p:txBody>
          <a:bodyPr>
            <a:normAutofit/>
          </a:bodyPr>
          <a:lstStyle/>
          <a:p>
            <a:pPr marL="0" indent="0" algn="ctr">
              <a:buNone/>
              <a:defRPr sz="1800">
                <a:latin typeface="Arial"/>
              </a:defRPr>
            </a:pPr>
            <a:r>
              <a:rPr lang="pt-BR" sz="2200" b="1" dirty="0"/>
              <a:t>Profecias sobre o nascimento, a missão e a Paixão de Nosso Senhor Jesus Cristo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24A7F36-E1D1-C531-5123-BD7AAC5520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15" r="-2" b="-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376E7CE-25E8-E53B-A019-976BFED0CC0A}"/>
              </a:ext>
            </a:extLst>
          </p:cNvPr>
          <p:cNvSpPr txBox="1"/>
          <p:nvPr/>
        </p:nvSpPr>
        <p:spPr>
          <a:xfrm>
            <a:off x="347133" y="6211669"/>
            <a:ext cx="26211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Prof. Dr. Pe. Marcelo Cervi</a:t>
            </a:r>
          </a:p>
          <a:p>
            <a:endParaRPr lang="pt-BR" dirty="0"/>
          </a:p>
        </p:txBody>
      </p:sp>
      <p:pic>
        <p:nvPicPr>
          <p:cNvPr id="7" name="Imagem 6" descr="Uma imagem contendo copo, placa, relógio&#10;&#10;O conteúdo gerado por IA pode estar incorreto.">
            <a:extLst>
              <a:ext uri="{FF2B5EF4-FFF2-40B4-BE49-F238E27FC236}">
                <a16:creationId xmlns:a16="http://schemas.microsoft.com/office/drawing/2014/main" id="{A45962A9-B82A-D370-0CDC-0ECFE668F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38" y="4527926"/>
            <a:ext cx="1199720" cy="126790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E6AA6CF2-F632-5B2E-D8EE-267481A4D736}"/>
              </a:ext>
            </a:extLst>
          </p:cNvPr>
          <p:cNvSpPr txBox="1"/>
          <p:nvPr/>
        </p:nvSpPr>
        <p:spPr>
          <a:xfrm>
            <a:off x="9909078" y="5934660"/>
            <a:ext cx="22100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400" b="1" dirty="0">
                <a:solidFill>
                  <a:schemeClr val="bg1"/>
                </a:solidFill>
              </a:rPr>
              <a:t>Luca </a:t>
            </a:r>
            <a:r>
              <a:rPr lang="pt-BR" sz="1400" b="1" dirty="0" err="1">
                <a:solidFill>
                  <a:schemeClr val="bg1"/>
                </a:solidFill>
              </a:rPr>
              <a:t>Signorelli</a:t>
            </a:r>
            <a:endParaRPr lang="pt-BR" sz="1400" b="1" dirty="0">
              <a:solidFill>
                <a:schemeClr val="bg1"/>
              </a:solidFill>
            </a:endParaRPr>
          </a:p>
          <a:p>
            <a:pPr algn="r"/>
            <a:r>
              <a:rPr lang="pt-BR" sz="1400" b="1" dirty="0">
                <a:solidFill>
                  <a:schemeClr val="bg1"/>
                </a:solidFill>
              </a:rPr>
              <a:t>“Coro dos Profetas” (1499) </a:t>
            </a:r>
          </a:p>
          <a:p>
            <a:pPr algn="r"/>
            <a:r>
              <a:rPr lang="pt-BR" sz="1400" b="1" dirty="0" err="1">
                <a:solidFill>
                  <a:schemeClr val="bg1"/>
                </a:solidFill>
              </a:rPr>
              <a:t>Duomo</a:t>
            </a:r>
            <a:r>
              <a:rPr lang="pt-BR" sz="1400" b="1" dirty="0">
                <a:solidFill>
                  <a:schemeClr val="bg1"/>
                </a:solidFill>
              </a:rPr>
              <a:t> de </a:t>
            </a:r>
            <a:r>
              <a:rPr lang="pt-BR" sz="1400" b="1" dirty="0" err="1">
                <a:solidFill>
                  <a:schemeClr val="bg1"/>
                </a:solidFill>
              </a:rPr>
              <a:t>Orvieto</a:t>
            </a:r>
            <a:r>
              <a:rPr lang="pt-BR" sz="1400" b="1" dirty="0">
                <a:solidFill>
                  <a:schemeClr val="bg1"/>
                </a:solidFill>
              </a:rPr>
              <a:t>, Itália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F702C2C-25FE-DF3D-8C86-745BD77532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1041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5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888" y="196235"/>
            <a:ext cx="7371079" cy="1899912"/>
          </a:xfrm>
        </p:spPr>
        <p:txBody>
          <a:bodyPr>
            <a:normAutofit/>
          </a:bodyPr>
          <a:lstStyle/>
          <a:p>
            <a:pPr>
              <a:defRPr sz="2800" b="1">
                <a:solidFill>
                  <a:srgbClr val="282828"/>
                </a:solidFill>
              </a:defRPr>
            </a:pPr>
            <a:r>
              <a:rPr lang="pt-BR" sz="4000" dirty="0"/>
              <a:t>INTRODUÇÃO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3472" y="1397881"/>
            <a:ext cx="5037666" cy="3742762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  <a:defRPr sz="1800">
                <a:latin typeface="Arial"/>
              </a:defRPr>
            </a:pPr>
            <a:r>
              <a:rPr lang="pt-BR" sz="1900" dirty="0"/>
              <a:t>Israel viveu séculos sustentado pela esperança do Messias.</a:t>
            </a:r>
          </a:p>
          <a:p>
            <a:pPr marL="0" indent="0" algn="r">
              <a:spcBef>
                <a:spcPts val="0"/>
              </a:spcBef>
              <a:buNone/>
              <a:defRPr sz="1800">
                <a:latin typeface="Arial"/>
              </a:defRPr>
            </a:pPr>
            <a:endParaRPr lang="pt-BR" sz="1900" dirty="0"/>
          </a:p>
          <a:p>
            <a:pPr marL="0" indent="0" algn="r">
              <a:spcBef>
                <a:spcPts val="0"/>
              </a:spcBef>
              <a:buNone/>
              <a:defRPr sz="1800">
                <a:latin typeface="Arial"/>
              </a:defRPr>
            </a:pPr>
            <a:r>
              <a:rPr lang="pt-BR" sz="1900" dirty="0"/>
              <a:t>Em meio às guerras, crises e exílio, os profetas mantiveram viva a promessa da salvação.</a:t>
            </a:r>
          </a:p>
          <a:p>
            <a:pPr marL="0" indent="0" algn="r">
              <a:spcBef>
                <a:spcPts val="0"/>
              </a:spcBef>
              <a:buNone/>
              <a:defRPr sz="1800">
                <a:latin typeface="Arial"/>
              </a:defRPr>
            </a:pPr>
            <a:endParaRPr lang="pt-BR" sz="1900" dirty="0"/>
          </a:p>
          <a:p>
            <a:pPr marL="0" indent="0" algn="r">
              <a:spcBef>
                <a:spcPts val="0"/>
              </a:spcBef>
              <a:buNone/>
              <a:defRPr sz="1800">
                <a:latin typeface="Arial"/>
              </a:defRPr>
            </a:pPr>
            <a:r>
              <a:rPr lang="pt-BR" sz="1900" dirty="0"/>
              <a:t>Deus preparou lentamente o coração do povo através da história da salvação.</a:t>
            </a:r>
          </a:p>
          <a:p>
            <a:pPr marL="0" indent="0" algn="r">
              <a:spcBef>
                <a:spcPts val="0"/>
              </a:spcBef>
              <a:buNone/>
              <a:defRPr sz="1800">
                <a:latin typeface="Arial"/>
              </a:defRPr>
            </a:pPr>
            <a:endParaRPr lang="pt-BR" sz="1900" dirty="0"/>
          </a:p>
          <a:p>
            <a:pPr marL="0" indent="0" algn="r">
              <a:spcBef>
                <a:spcPts val="0"/>
              </a:spcBef>
              <a:buNone/>
              <a:defRPr sz="1800">
                <a:latin typeface="Arial"/>
              </a:defRPr>
            </a:pPr>
            <a:r>
              <a:rPr lang="pt-BR" sz="1900" dirty="0"/>
              <a:t>O Antigo Testamento forma uma expectativa crescente pela chegada do Salvador.</a:t>
            </a:r>
          </a:p>
        </p:txBody>
      </p:sp>
      <p:pic>
        <p:nvPicPr>
          <p:cNvPr id="7" name="Imagem 6" descr="Uma imagem contendo copo, placa, relógio&#10;&#10;O conteúdo gerado por IA pode estar incorreto.">
            <a:extLst>
              <a:ext uri="{FF2B5EF4-FFF2-40B4-BE49-F238E27FC236}">
                <a16:creationId xmlns:a16="http://schemas.microsoft.com/office/drawing/2014/main" id="{DBAC10A4-D51C-1A05-F1F5-AF11E1B7C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777" y="5298234"/>
            <a:ext cx="1199720" cy="126790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411" y="512234"/>
            <a:ext cx="2835554" cy="5557838"/>
          </a:xfrm>
        </p:spPr>
        <p:txBody>
          <a:bodyPr anchor="ctr">
            <a:normAutofit/>
          </a:bodyPr>
          <a:lstStyle/>
          <a:p>
            <a:pPr>
              <a:defRPr sz="2800" b="1">
                <a:solidFill>
                  <a:srgbClr val="282828"/>
                </a:solidFill>
              </a:defRPr>
            </a:pPr>
            <a:r>
              <a:rPr lang="pt-BR" sz="4000" dirty="0"/>
              <a:t>O que significa “Messias”?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9988" y="694267"/>
            <a:ext cx="4995333" cy="5557838"/>
          </a:xfrm>
        </p:spPr>
        <p:txBody>
          <a:bodyPr anchor="ctr">
            <a:normAutofit/>
          </a:bodyPr>
          <a:lstStyle/>
          <a:p>
            <a:pPr marL="0" indent="0">
              <a:buNone/>
              <a:defRPr sz="1800">
                <a:latin typeface="Arial"/>
              </a:defRPr>
            </a:pPr>
            <a:r>
              <a:rPr lang="pt-BR" sz="2000" dirty="0"/>
              <a:t>• Hebraico = </a:t>
            </a:r>
            <a:r>
              <a:rPr lang="pt-BR" sz="2000" dirty="0" err="1"/>
              <a:t>Mashiah</a:t>
            </a:r>
            <a:r>
              <a:rPr lang="pt-BR" sz="2000" dirty="0"/>
              <a:t> → “Ungido”</a:t>
            </a:r>
          </a:p>
          <a:p>
            <a:pPr marL="0" indent="0">
              <a:buNone/>
              <a:defRPr sz="1800">
                <a:latin typeface="Arial"/>
              </a:defRPr>
            </a:pPr>
            <a:r>
              <a:rPr lang="pt-BR" sz="2000" dirty="0"/>
              <a:t>• Em grego = </a:t>
            </a:r>
            <a:r>
              <a:rPr lang="pt-BR" sz="2000" dirty="0" err="1"/>
              <a:t>Christós</a:t>
            </a:r>
            <a:r>
              <a:rPr lang="pt-BR" sz="2000" dirty="0"/>
              <a:t> → Cristo</a:t>
            </a:r>
          </a:p>
          <a:p>
            <a:pPr marL="0" indent="0">
              <a:buNone/>
              <a:defRPr sz="1800">
                <a:latin typeface="Arial"/>
              </a:defRPr>
            </a:pPr>
            <a:r>
              <a:rPr lang="pt-BR" sz="2000" dirty="0"/>
              <a:t>• Reis, sacerdotes e profetas eram ungidos por Deus.</a:t>
            </a:r>
          </a:p>
          <a:p>
            <a:pPr marL="0" indent="0">
              <a:buNone/>
              <a:defRPr sz="1800">
                <a:latin typeface="Arial"/>
              </a:defRPr>
            </a:pPr>
            <a:r>
              <a:rPr lang="pt-BR" sz="2000" dirty="0"/>
              <a:t>• Israel passou a esperar um Ungido definitivo enviado pelo Senhor.</a:t>
            </a:r>
          </a:p>
          <a:p>
            <a:pPr marL="0" indent="0">
              <a:buNone/>
              <a:defRPr sz="1800">
                <a:latin typeface="Arial"/>
              </a:defRPr>
            </a:pPr>
            <a:endParaRPr lang="pt-BR" sz="2000" dirty="0"/>
          </a:p>
          <a:p>
            <a:pPr marL="0" indent="0">
              <a:buNone/>
              <a:defRPr sz="1800">
                <a:latin typeface="Arial"/>
              </a:defRPr>
            </a:pPr>
            <a:r>
              <a:rPr lang="pt-BR" sz="2000" dirty="0"/>
              <a:t>O Messias esperado:</a:t>
            </a:r>
          </a:p>
          <a:p>
            <a:pPr marL="0" indent="0">
              <a:buNone/>
              <a:defRPr sz="1800">
                <a:latin typeface="Arial"/>
              </a:defRPr>
            </a:pPr>
            <a:r>
              <a:rPr lang="pt-BR" sz="2000" dirty="0"/>
              <a:t>• Rei definitivo</a:t>
            </a:r>
          </a:p>
          <a:p>
            <a:pPr marL="0" indent="0">
              <a:buNone/>
              <a:defRPr sz="1800">
                <a:latin typeface="Arial"/>
              </a:defRPr>
            </a:pPr>
            <a:r>
              <a:rPr lang="pt-BR" sz="2000" dirty="0"/>
              <a:t>• Novo Davi</a:t>
            </a:r>
          </a:p>
          <a:p>
            <a:pPr marL="0" indent="0">
              <a:buNone/>
              <a:defRPr sz="1800">
                <a:latin typeface="Arial"/>
              </a:defRPr>
            </a:pPr>
            <a:r>
              <a:rPr lang="pt-BR" sz="2000" dirty="0"/>
              <a:t>• Libertador</a:t>
            </a:r>
          </a:p>
          <a:p>
            <a:pPr marL="0" indent="0">
              <a:buNone/>
              <a:defRPr sz="1800">
                <a:latin typeface="Arial"/>
              </a:defRPr>
            </a:pPr>
            <a:r>
              <a:rPr lang="pt-BR" sz="2000" dirty="0"/>
              <a:t>• Novo Moisés</a:t>
            </a:r>
          </a:p>
          <a:p>
            <a:pPr marL="0" indent="0">
              <a:buNone/>
              <a:defRPr sz="1800">
                <a:latin typeface="Arial"/>
              </a:defRPr>
            </a:pPr>
            <a:r>
              <a:rPr lang="pt-BR" sz="2000" dirty="0"/>
              <a:t>• Restaurador da aliança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42AF7B4-2C8E-7E26-853C-91F0512808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134" r="25692"/>
          <a:stretch>
            <a:fillRect/>
          </a:stretch>
        </p:blipFill>
        <p:spPr>
          <a:xfrm>
            <a:off x="7431299" y="1"/>
            <a:ext cx="4760702" cy="6856413"/>
          </a:xfrm>
          <a:custGeom>
            <a:avLst/>
            <a:gdLst/>
            <a:ahLst/>
            <a:cxnLst/>
            <a:rect l="l" t="t" r="r" b="b"/>
            <a:pathLst>
              <a:path w="4760702" h="6856413">
                <a:moveTo>
                  <a:pt x="0" y="0"/>
                </a:moveTo>
                <a:lnTo>
                  <a:pt x="4760702" y="0"/>
                </a:lnTo>
                <a:lnTo>
                  <a:pt x="4760702" y="6856413"/>
                </a:lnTo>
                <a:lnTo>
                  <a:pt x="168269" y="6856413"/>
                </a:lnTo>
                <a:lnTo>
                  <a:pt x="228520" y="6494592"/>
                </a:lnTo>
                <a:cubicBezTo>
                  <a:pt x="521784" y="4449343"/>
                  <a:pt x="126947" y="2404092"/>
                  <a:pt x="14408" y="358842"/>
                </a:cubicBezTo>
                <a:close/>
              </a:path>
            </a:pathLst>
          </a:custGeom>
        </p:spPr>
      </p:pic>
      <p:pic>
        <p:nvPicPr>
          <p:cNvPr id="12" name="Imagem 11" descr="Uma imagem contendo copo, placa, relógio&#10;&#10;O conteúdo gerado por IA pode estar incorreto.">
            <a:extLst>
              <a:ext uri="{FF2B5EF4-FFF2-40B4-BE49-F238E27FC236}">
                <a16:creationId xmlns:a16="http://schemas.microsoft.com/office/drawing/2014/main" id="{3A032D19-ECF0-105C-69F3-ED8E8156C2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07" y="4883526"/>
            <a:ext cx="1199720" cy="12679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23D5DC0-253A-8BCD-3FB7-DC0F8331C1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026" r="13798" b="-1"/>
          <a:stretch>
            <a:fillRect/>
          </a:stretch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2480" y="1026750"/>
            <a:ext cx="4140013" cy="3908586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2000" dirty="0"/>
              <a:t>• Deus não revelou tudo de uma só vez.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endParaRPr lang="pt-BR" sz="2000" dirty="0"/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2000" dirty="0"/>
              <a:t>• A esperança messiânica foi sendo construída ao longo dos séculos.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2000" dirty="0"/>
              <a:t>• Os profetas acrescentaram novos elementos sobre: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2000" dirty="0"/>
              <a:t>   - origem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2000" dirty="0"/>
              <a:t>   - missão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2000" dirty="0"/>
              <a:t>   - sofrimento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2000" dirty="0"/>
              <a:t>   - glória do Messias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endParaRPr lang="pt-BR" sz="2000" dirty="0"/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2000" dirty="0"/>
              <a:t>Deus educa lentamente o coração humano para acolher plenamente o Salvador.</a:t>
            </a:r>
          </a:p>
        </p:txBody>
      </p:sp>
      <p:pic>
        <p:nvPicPr>
          <p:cNvPr id="6" name="Imagem 5" descr="Uma imagem contendo copo, placa, relógio&#10;&#10;O conteúdo gerado por IA pode estar incorreto.">
            <a:extLst>
              <a:ext uri="{FF2B5EF4-FFF2-40B4-BE49-F238E27FC236}">
                <a16:creationId xmlns:a16="http://schemas.microsoft.com/office/drawing/2014/main" id="{10D51080-FD50-A078-4D33-AE81CBCD08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11" y="752801"/>
            <a:ext cx="1199720" cy="12679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341" y="5157868"/>
            <a:ext cx="4864947" cy="1330839"/>
          </a:xfrm>
        </p:spPr>
        <p:txBody>
          <a:bodyPr>
            <a:normAutofit/>
          </a:bodyPr>
          <a:lstStyle/>
          <a:p>
            <a:pPr>
              <a:defRPr sz="2800" b="1">
                <a:solidFill>
                  <a:srgbClr val="282828"/>
                </a:solidFill>
              </a:defRPr>
            </a:pPr>
            <a:r>
              <a:rPr lang="pt-BR" sz="4000" dirty="0"/>
              <a:t>A pedagogia divina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856B240-012C-50A6-5C9A-9BBE7A1BFC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9" r="17506" b="1907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094" y="1161288"/>
            <a:ext cx="4253458" cy="1124712"/>
          </a:xfrm>
        </p:spPr>
        <p:txBody>
          <a:bodyPr anchor="b">
            <a:noAutofit/>
          </a:bodyPr>
          <a:lstStyle/>
          <a:p>
            <a:pPr>
              <a:defRPr sz="2800" b="1">
                <a:solidFill>
                  <a:srgbClr val="282828"/>
                </a:solidFill>
              </a:defRPr>
            </a:pPr>
            <a:r>
              <a:rPr lang="pt-BR" sz="4000" dirty="0"/>
              <a:t>A origem do Messias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93" y="2718054"/>
            <a:ext cx="6481651" cy="3592252"/>
          </a:xfrm>
        </p:spPr>
        <p:txBody>
          <a:bodyPr anchor="t">
            <a:noAutofit/>
          </a:bodyPr>
          <a:lstStyle/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2000" dirty="0"/>
              <a:t>O Messias nasceria em Belém: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2000" i="1" dirty="0"/>
              <a:t>“E tu, Belém-Efrata… 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2000" i="1" dirty="0"/>
              <a:t>de ti sairá aquele que dominará em Israel.” </a:t>
            </a:r>
            <a:r>
              <a:rPr lang="pt-BR" sz="2000" dirty="0"/>
              <a:t>(</a:t>
            </a:r>
            <a:r>
              <a:rPr lang="pt-BR" sz="2000" dirty="0" err="1"/>
              <a:t>Mq</a:t>
            </a:r>
            <a:r>
              <a:rPr lang="pt-BR" sz="2000" dirty="0"/>
              <a:t> 5,1)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endParaRPr lang="pt-BR" sz="2000" dirty="0"/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2000" dirty="0"/>
              <a:t>Belém: cidade de Davi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2000" dirty="0"/>
              <a:t>Cumprimento em Jesus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endParaRPr lang="pt-BR" sz="2000" dirty="0"/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2000" dirty="0"/>
              <a:t>O nascimento virginal: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2000" i="1" dirty="0"/>
              <a:t>“A virgem conceberá e dará à luz um filho.” </a:t>
            </a:r>
            <a:r>
              <a:rPr lang="pt-BR" sz="2000" dirty="0"/>
              <a:t>(</a:t>
            </a:r>
            <a:r>
              <a:rPr lang="pt-BR" sz="2000" dirty="0" err="1"/>
              <a:t>Is</a:t>
            </a:r>
            <a:r>
              <a:rPr lang="pt-BR" sz="2000" dirty="0"/>
              <a:t> 7,14)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endParaRPr lang="pt-BR" sz="2000" dirty="0"/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2000" dirty="0"/>
              <a:t>Emanuel = “Deus conosco”</a:t>
            </a:r>
          </a:p>
        </p:txBody>
      </p:sp>
      <p:pic>
        <p:nvPicPr>
          <p:cNvPr id="6" name="Imagem 5" descr="Uma imagem contendo copo, placa, relógio&#10;&#10;O conteúdo gerado por IA pode estar incorreto.">
            <a:extLst>
              <a:ext uri="{FF2B5EF4-FFF2-40B4-BE49-F238E27FC236}">
                <a16:creationId xmlns:a16="http://schemas.microsoft.com/office/drawing/2014/main" id="{FE39FAEB-C269-B831-7353-6B1B567D5B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187" y="5357076"/>
            <a:ext cx="1199720" cy="12679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defRPr sz="2800" b="1">
                <a:solidFill>
                  <a:srgbClr val="282828"/>
                </a:solidFill>
              </a:defRPr>
            </a:pPr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O Messias </a:t>
            </a:r>
            <a:b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descendente de Davi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8C7D790-2384-C53A-935B-CD226601DE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1800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5840" y="2706624"/>
            <a:ext cx="6733032" cy="3483864"/>
          </a:xfrm>
        </p:spPr>
        <p:txBody>
          <a:bodyPr>
            <a:normAutofit/>
          </a:bodyPr>
          <a:lstStyle/>
          <a:p>
            <a:pPr marL="0" indent="0" algn="ctr">
              <a:buNone/>
              <a:defRPr sz="1800">
                <a:latin typeface="Arial"/>
              </a:defRPr>
            </a:pPr>
            <a:r>
              <a:rPr lang="pt-BR" sz="2000" i="1" dirty="0"/>
              <a:t>“Farei surgir para Davi um germe justo.” </a:t>
            </a:r>
            <a:r>
              <a:rPr lang="pt-BR" sz="2000" dirty="0"/>
              <a:t>(Jr 23,5)</a:t>
            </a:r>
          </a:p>
          <a:p>
            <a:pPr marL="0" indent="0" algn="ctr">
              <a:buNone/>
              <a:defRPr sz="1800">
                <a:latin typeface="Arial"/>
              </a:defRPr>
            </a:pPr>
            <a:r>
              <a:rPr lang="pt-BR" sz="2000" i="1" dirty="0"/>
              <a:t>“Um rebento sairá do tronco de Jessé.” </a:t>
            </a:r>
            <a:r>
              <a:rPr lang="pt-BR" sz="2200" dirty="0"/>
              <a:t>(</a:t>
            </a:r>
            <a:r>
              <a:rPr lang="pt-BR" sz="2200" dirty="0" err="1"/>
              <a:t>Is</a:t>
            </a:r>
            <a:r>
              <a:rPr lang="pt-BR" sz="2200" dirty="0"/>
              <a:t> 11,1)</a:t>
            </a:r>
          </a:p>
          <a:p>
            <a:pPr marL="0" indent="0">
              <a:buNone/>
              <a:defRPr sz="1800">
                <a:latin typeface="Arial"/>
              </a:defRPr>
            </a:pPr>
            <a:endParaRPr lang="pt-BR" sz="2200" dirty="0"/>
          </a:p>
          <a:p>
            <a:pPr marL="0" indent="0">
              <a:buNone/>
              <a:defRPr sz="1800">
                <a:latin typeface="Arial"/>
              </a:defRPr>
            </a:pPr>
            <a:r>
              <a:rPr lang="pt-BR" sz="2200" dirty="0"/>
              <a:t>• O Messias, herdeiro das promessas feitas a Davi.</a:t>
            </a:r>
          </a:p>
          <a:p>
            <a:pPr marL="0" indent="0">
              <a:buNone/>
              <a:defRPr sz="1800">
                <a:latin typeface="Arial"/>
              </a:defRPr>
            </a:pPr>
            <a:r>
              <a:rPr lang="pt-BR" sz="2200" dirty="0"/>
              <a:t>• Seu reino ultrapassa qualquer dimensão política.</a:t>
            </a:r>
          </a:p>
        </p:txBody>
      </p:sp>
      <p:pic>
        <p:nvPicPr>
          <p:cNvPr id="6" name="Imagem 5" descr="Uma imagem contendo copo, placa, relógio&#10;&#10;O conteúdo gerado por IA pode estar incorreto.">
            <a:extLst>
              <a:ext uri="{FF2B5EF4-FFF2-40B4-BE49-F238E27FC236}">
                <a16:creationId xmlns:a16="http://schemas.microsoft.com/office/drawing/2014/main" id="{A70C821F-2857-40CC-0B3A-D76ABB8FDF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373" y="5260908"/>
            <a:ext cx="1199720" cy="126790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014" y="325965"/>
            <a:ext cx="6002110" cy="1495425"/>
          </a:xfrm>
        </p:spPr>
        <p:txBody>
          <a:bodyPr>
            <a:normAutofit/>
          </a:bodyPr>
          <a:lstStyle/>
          <a:p>
            <a:pPr>
              <a:defRPr sz="2800" b="1">
                <a:solidFill>
                  <a:srgbClr val="282828"/>
                </a:solidFill>
              </a:defRPr>
            </a:pPr>
            <a:r>
              <a:rPr lang="pt-BR" sz="4000" dirty="0"/>
              <a:t>O reino do Messias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665" y="1847324"/>
            <a:ext cx="6002110" cy="3729034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2000" i="1" dirty="0"/>
              <a:t>“Maravilhoso Conselheiro, Deus Forte, Príncipe da Paz.” </a:t>
            </a:r>
            <a:r>
              <a:rPr lang="pt-BR" sz="2000" dirty="0"/>
              <a:t>(</a:t>
            </a:r>
            <a:r>
              <a:rPr lang="pt-BR" sz="2000" dirty="0" err="1"/>
              <a:t>Is</a:t>
            </a:r>
            <a:r>
              <a:rPr lang="pt-BR" sz="2000" dirty="0"/>
              <a:t> 9,5)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endParaRPr lang="pt-BR" sz="2000" dirty="0"/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2000" dirty="0"/>
              <a:t>Características do Reino: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2000" dirty="0"/>
              <a:t>• paz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2000" dirty="0"/>
              <a:t>• justiça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2000" dirty="0"/>
              <a:t>• santidade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2000" dirty="0"/>
              <a:t>• presença de Deus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endParaRPr lang="pt-BR" sz="2000" dirty="0"/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2000" dirty="0"/>
              <a:t>O verdadeiro inimigo não era Roma, 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2000" dirty="0"/>
              <a:t>mas o pecado e a morte.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E61163B-0731-3CD3-3470-A80F8F40EE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935" r="41123" b="-1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  <p:pic>
        <p:nvPicPr>
          <p:cNvPr id="6" name="Imagem 5" descr="Uma imagem contendo copo, placa, relógio&#10;&#10;O conteúdo gerado por IA pode estar incorreto.">
            <a:extLst>
              <a:ext uri="{FF2B5EF4-FFF2-40B4-BE49-F238E27FC236}">
                <a16:creationId xmlns:a16="http://schemas.microsoft.com/office/drawing/2014/main" id="{2FF13331-4508-E112-2E1D-B8D36293B8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055" y="5487448"/>
            <a:ext cx="1199720" cy="126790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3D154C2-7883-E747-B987-D3B8B4E623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79" r="-2" b="-2"/>
          <a:stretch>
            <a:fillRect/>
          </a:stretch>
        </p:blipFill>
        <p:spPr>
          <a:xfrm>
            <a:off x="0" y="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5322" y="854050"/>
            <a:ext cx="3822189" cy="3742762"/>
          </a:xfrm>
        </p:spPr>
        <p:txBody>
          <a:bodyPr>
            <a:normAutofit/>
          </a:bodyPr>
          <a:lstStyle/>
          <a:p>
            <a:pPr marL="0" indent="0" algn="r">
              <a:buNone/>
              <a:defRPr sz="1800">
                <a:latin typeface="Arial"/>
              </a:defRPr>
            </a:pPr>
            <a:r>
              <a:rPr lang="pt-BR" sz="2000" dirty="0"/>
              <a:t>Isaías 53:</a:t>
            </a:r>
          </a:p>
          <a:p>
            <a:pPr marL="0" indent="0" algn="r">
              <a:buNone/>
              <a:defRPr sz="1800">
                <a:latin typeface="Arial"/>
              </a:defRPr>
            </a:pPr>
            <a:r>
              <a:rPr lang="pt-BR" sz="2000" i="1" dirty="0"/>
              <a:t>“Ele tomou sobre si nossas enfermidades.”</a:t>
            </a:r>
          </a:p>
          <a:p>
            <a:pPr marL="0" indent="0" algn="r">
              <a:buNone/>
              <a:defRPr sz="1800">
                <a:latin typeface="Arial"/>
              </a:defRPr>
            </a:pPr>
            <a:r>
              <a:rPr lang="pt-BR" sz="2000" i="1" dirty="0"/>
              <a:t>“Foi traspassado por causa de nossas faltas.”</a:t>
            </a:r>
          </a:p>
          <a:p>
            <a:pPr marL="0" indent="0" algn="r">
              <a:buNone/>
              <a:defRPr sz="1800">
                <a:latin typeface="Arial"/>
              </a:defRPr>
            </a:pPr>
            <a:endParaRPr lang="pt-BR" sz="2000" dirty="0"/>
          </a:p>
          <a:p>
            <a:pPr marL="0" indent="0" algn="r">
              <a:buNone/>
              <a:defRPr sz="1800">
                <a:latin typeface="Arial"/>
              </a:defRPr>
            </a:pPr>
            <a:r>
              <a:rPr lang="pt-BR" sz="2000" dirty="0"/>
              <a:t>• O Messias seria rejeitado, perseguido e sofredor.</a:t>
            </a:r>
          </a:p>
          <a:p>
            <a:pPr marL="0" indent="0" algn="r">
              <a:buNone/>
              <a:defRPr sz="1800">
                <a:latin typeface="Arial"/>
              </a:defRPr>
            </a:pPr>
            <a:r>
              <a:rPr lang="pt-BR" sz="2000" dirty="0"/>
              <a:t>• A salvação viria pela cruz.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786" y="4429125"/>
            <a:ext cx="3822189" cy="1899912"/>
          </a:xfrm>
        </p:spPr>
        <p:txBody>
          <a:bodyPr>
            <a:normAutofit/>
          </a:bodyPr>
          <a:lstStyle/>
          <a:p>
            <a:pPr>
              <a:defRPr sz="2800" b="1">
                <a:solidFill>
                  <a:srgbClr val="282828"/>
                </a:solidFill>
              </a:defRPr>
            </a:pPr>
            <a:r>
              <a:rPr lang="pt-BR" sz="4000" dirty="0"/>
              <a:t>O Servo Sofredor</a:t>
            </a:r>
          </a:p>
        </p:txBody>
      </p:sp>
      <p:pic>
        <p:nvPicPr>
          <p:cNvPr id="6" name="Imagem 5" descr="Uma imagem contendo copo, placa, relógio&#10;&#10;O conteúdo gerado por IA pode estar incorreto.">
            <a:extLst>
              <a:ext uri="{FF2B5EF4-FFF2-40B4-BE49-F238E27FC236}">
                <a16:creationId xmlns:a16="http://schemas.microsoft.com/office/drawing/2014/main" id="{CA0404F7-F4A4-A9DC-3DD1-8CC5AC1BCD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7494" y="5459260"/>
            <a:ext cx="1199720" cy="126790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470" y="373164"/>
            <a:ext cx="5251316" cy="1231370"/>
          </a:xfrm>
        </p:spPr>
        <p:txBody>
          <a:bodyPr>
            <a:normAutofit/>
          </a:bodyPr>
          <a:lstStyle/>
          <a:p>
            <a:pPr>
              <a:defRPr sz="2800" b="1">
                <a:solidFill>
                  <a:srgbClr val="282828"/>
                </a:solidFill>
              </a:defRPr>
            </a:pPr>
            <a:r>
              <a:rPr lang="pt-BR" sz="4000" dirty="0"/>
              <a:t>As profecias da paixão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185" y="1977697"/>
            <a:ext cx="5962785" cy="3843666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1900" dirty="0"/>
              <a:t>Zacarias: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1900" i="1" dirty="0"/>
              <a:t>“Trinta moedas de prata.” </a:t>
            </a:r>
            <a:r>
              <a:rPr lang="pt-BR" sz="1900" dirty="0"/>
              <a:t>(</a:t>
            </a:r>
            <a:r>
              <a:rPr lang="pt-BR" sz="1900" dirty="0" err="1"/>
              <a:t>Zc</a:t>
            </a:r>
            <a:r>
              <a:rPr lang="pt-BR" sz="1900" dirty="0"/>
              <a:t> 11,12)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endParaRPr lang="pt-BR" sz="1900" dirty="0"/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1900" dirty="0"/>
              <a:t>Salmo 22: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1900" dirty="0"/>
              <a:t>“Repartem entre si as minhas vestes.”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1900" dirty="0"/>
              <a:t>“Transpassaram minhas mãos e meus pés.”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endParaRPr lang="pt-BR" sz="1900" dirty="0"/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1900" dirty="0"/>
              <a:t>Cumprimento em Jesus: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1900" dirty="0"/>
              <a:t>• traição de Judas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1900" dirty="0"/>
              <a:t>• sorteio das vestes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1900" dirty="0"/>
              <a:t>• crucifixão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6B4F7BA-E808-3C85-D980-E8DFD996BC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518" r="26663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6" name="Imagem 5" descr="Uma imagem contendo copo, placa, relógio&#10;&#10;O conteúdo gerado por IA pode estar incorreto.">
            <a:extLst>
              <a:ext uri="{FF2B5EF4-FFF2-40B4-BE49-F238E27FC236}">
                <a16:creationId xmlns:a16="http://schemas.microsoft.com/office/drawing/2014/main" id="{EAB50002-0130-4792-6AEF-5599143B68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281" y="5342420"/>
            <a:ext cx="1199720" cy="126790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D18EED3-02C2-DBFC-F412-21E18038E9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221" b="-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4" name="Rectangle 9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6802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>
              <a:defRPr sz="2800" b="1">
                <a:solidFill>
                  <a:srgbClr val="282828"/>
                </a:solidFill>
              </a:defRPr>
            </a:pPr>
            <a:r>
              <a:rPr lang="pt-BR" sz="4000" dirty="0"/>
              <a:t>As profecias messiânicas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5803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 sz="1800">
                <a:latin typeface="Arial"/>
              </a:defRPr>
            </a:pPr>
            <a:r>
              <a:rPr lang="pt-BR" sz="2800" dirty="0"/>
              <a:t>O Antigo Testamento anuncia:</a:t>
            </a:r>
          </a:p>
          <a:p>
            <a:pPr marL="0" indent="0">
              <a:buNone/>
              <a:defRPr sz="1800">
                <a:latin typeface="Arial"/>
              </a:defRPr>
            </a:pPr>
            <a:r>
              <a:rPr lang="pt-BR" sz="2000" dirty="0"/>
              <a:t>• </a:t>
            </a:r>
            <a:r>
              <a:rPr lang="pt-BR" sz="2400" dirty="0"/>
              <a:t>nascimento</a:t>
            </a:r>
          </a:p>
          <a:p>
            <a:pPr marL="0" indent="0">
              <a:buNone/>
              <a:defRPr sz="1800">
                <a:latin typeface="Arial"/>
              </a:defRPr>
            </a:pPr>
            <a:r>
              <a:rPr lang="pt-BR" sz="2400" dirty="0"/>
              <a:t>• linhagem</a:t>
            </a:r>
          </a:p>
          <a:p>
            <a:pPr marL="0" indent="0">
              <a:buNone/>
              <a:defRPr sz="1800">
                <a:latin typeface="Arial"/>
              </a:defRPr>
            </a:pPr>
            <a:r>
              <a:rPr lang="pt-BR" sz="2400" dirty="0"/>
              <a:t>• missão</a:t>
            </a:r>
          </a:p>
          <a:p>
            <a:pPr marL="0" indent="0">
              <a:buNone/>
              <a:defRPr sz="1800">
                <a:latin typeface="Arial"/>
              </a:defRPr>
            </a:pPr>
            <a:r>
              <a:rPr lang="pt-BR" sz="2400" dirty="0"/>
              <a:t>• sofrimento</a:t>
            </a:r>
          </a:p>
          <a:p>
            <a:pPr marL="0" indent="0">
              <a:buNone/>
              <a:defRPr sz="1800">
                <a:latin typeface="Arial"/>
              </a:defRPr>
            </a:pPr>
            <a:r>
              <a:rPr lang="pt-BR" sz="2400" dirty="0"/>
              <a:t>• morte</a:t>
            </a:r>
          </a:p>
          <a:p>
            <a:pPr marL="0" indent="0">
              <a:buNone/>
              <a:defRPr sz="1800">
                <a:latin typeface="Arial"/>
              </a:defRPr>
            </a:pPr>
            <a:r>
              <a:rPr lang="pt-BR" sz="2400" dirty="0"/>
              <a:t>• glorificação do Messias</a:t>
            </a:r>
          </a:p>
          <a:p>
            <a:pPr marL="0" indent="0">
              <a:buNone/>
              <a:defRPr sz="1800">
                <a:latin typeface="Arial"/>
              </a:defRPr>
            </a:pPr>
            <a:endParaRPr lang="pt-BR" sz="2000" dirty="0"/>
          </a:p>
          <a:p>
            <a:pPr marL="0" indent="0">
              <a:buNone/>
              <a:defRPr sz="1800">
                <a:latin typeface="Arial"/>
              </a:defRPr>
            </a:pPr>
            <a:r>
              <a:rPr lang="pt-BR" sz="2800" dirty="0"/>
              <a:t>O Novo Testamento mostra </a:t>
            </a:r>
          </a:p>
          <a:p>
            <a:pPr marL="0" indent="0">
              <a:buNone/>
              <a:defRPr sz="1800">
                <a:latin typeface="Arial"/>
              </a:defRPr>
            </a:pPr>
            <a:r>
              <a:rPr lang="pt-BR" sz="2800" dirty="0"/>
              <a:t>o cumprimento pleno em Jesus Cristo.</a:t>
            </a:r>
          </a:p>
        </p:txBody>
      </p:sp>
      <p:pic>
        <p:nvPicPr>
          <p:cNvPr id="6" name="Imagem 5" descr="Uma imagem contendo copo, placa, relógio&#10;&#10;O conteúdo gerado por IA pode estar incorreto.">
            <a:extLst>
              <a:ext uri="{FF2B5EF4-FFF2-40B4-BE49-F238E27FC236}">
                <a16:creationId xmlns:a16="http://schemas.microsoft.com/office/drawing/2014/main" id="{4751F332-5C95-09FB-C500-8FDA2A5BE7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821" y="5224967"/>
            <a:ext cx="1199720" cy="126790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3734" y="932923"/>
            <a:ext cx="6798541" cy="733954"/>
          </a:xfrm>
        </p:spPr>
        <p:txBody>
          <a:bodyPr anchor="b">
            <a:normAutofit/>
          </a:bodyPr>
          <a:lstStyle/>
          <a:p>
            <a:pPr>
              <a:defRPr sz="2800" b="1">
                <a:solidFill>
                  <a:srgbClr val="282828"/>
                </a:solidFill>
              </a:defRPr>
            </a:pPr>
            <a:r>
              <a:rPr lang="pt-BR" sz="4000" dirty="0"/>
              <a:t>O cumprimento em Cristo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397600C-0D68-CA0B-8DBC-37F8A57CF6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87" r="7441"/>
          <a:stretch>
            <a:fillRect/>
          </a:stretch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3734" y="2409830"/>
            <a:ext cx="6798539" cy="3705217"/>
          </a:xfrm>
        </p:spPr>
        <p:txBody>
          <a:bodyPr>
            <a:normAutofit/>
          </a:bodyPr>
          <a:lstStyle/>
          <a:p>
            <a:pPr marL="0" indent="0">
              <a:buNone/>
              <a:defRPr sz="1800">
                <a:latin typeface="Arial"/>
              </a:defRPr>
            </a:pPr>
            <a:r>
              <a:rPr lang="pt-BR" sz="2000" dirty="0"/>
              <a:t>• Jesus é o centro da história da salvação.</a:t>
            </a:r>
          </a:p>
          <a:p>
            <a:pPr marL="0" indent="0">
              <a:buNone/>
              <a:defRPr sz="1800">
                <a:latin typeface="Arial"/>
              </a:defRPr>
            </a:pPr>
            <a:r>
              <a:rPr lang="pt-BR" sz="2000" dirty="0"/>
              <a:t>• Todas as promessas convergem para Ele.</a:t>
            </a:r>
          </a:p>
          <a:p>
            <a:pPr marL="0" indent="0">
              <a:buNone/>
              <a:defRPr sz="1800">
                <a:latin typeface="Arial"/>
              </a:defRPr>
            </a:pPr>
            <a:r>
              <a:rPr lang="pt-BR" sz="2000" dirty="0"/>
              <a:t>• A Igreja nascente reconheceu Jesus como:</a:t>
            </a:r>
          </a:p>
          <a:p>
            <a:pPr marL="0" indent="0">
              <a:buNone/>
              <a:defRPr sz="1800">
                <a:latin typeface="Arial"/>
              </a:defRPr>
            </a:pPr>
            <a:r>
              <a:rPr lang="pt-BR" sz="2000" dirty="0"/>
              <a:t>   - o Messias esperado</a:t>
            </a:r>
          </a:p>
          <a:p>
            <a:pPr marL="0" indent="0">
              <a:buNone/>
              <a:defRPr sz="1800">
                <a:latin typeface="Arial"/>
              </a:defRPr>
            </a:pPr>
            <a:r>
              <a:rPr lang="pt-BR" sz="2000" dirty="0"/>
              <a:t>   - o cumprimento das Escrituras</a:t>
            </a:r>
          </a:p>
          <a:p>
            <a:pPr marL="0" indent="0">
              <a:buNone/>
              <a:defRPr sz="1800">
                <a:latin typeface="Arial"/>
              </a:defRPr>
            </a:pPr>
            <a:r>
              <a:rPr lang="pt-BR" sz="2000" dirty="0"/>
              <a:t>   - o Salvador definitivo</a:t>
            </a:r>
          </a:p>
          <a:p>
            <a:pPr marL="0" indent="0">
              <a:buNone/>
              <a:defRPr sz="1800">
                <a:latin typeface="Arial"/>
              </a:defRPr>
            </a:pPr>
            <a:endParaRPr lang="pt-BR" sz="2000" dirty="0"/>
          </a:p>
          <a:p>
            <a:pPr marL="0" indent="0" algn="ctr">
              <a:buNone/>
              <a:defRPr sz="1800">
                <a:latin typeface="Arial"/>
              </a:defRPr>
            </a:pPr>
            <a:r>
              <a:rPr lang="pt-BR" sz="2000" b="1" i="1" dirty="0"/>
              <a:t>“Todas as promessas de Deus </a:t>
            </a:r>
          </a:p>
          <a:p>
            <a:pPr marL="0" indent="0" algn="ctr">
              <a:buNone/>
              <a:defRPr sz="1800">
                <a:latin typeface="Arial"/>
              </a:defRPr>
            </a:pPr>
            <a:r>
              <a:rPr lang="pt-BR" sz="2000" b="1" i="1" dirty="0"/>
              <a:t>encontram nele o seu ‘sim’.” </a:t>
            </a:r>
          </a:p>
          <a:p>
            <a:pPr marL="0" indent="0" algn="ctr">
              <a:buNone/>
              <a:defRPr sz="1800">
                <a:latin typeface="Arial"/>
              </a:defRPr>
            </a:pPr>
            <a:r>
              <a:rPr lang="pt-BR" sz="2000" dirty="0"/>
              <a:t>(2Cor 1,20)</a:t>
            </a:r>
          </a:p>
        </p:txBody>
      </p:sp>
      <p:pic>
        <p:nvPicPr>
          <p:cNvPr id="7" name="Imagem 6" descr="Uma imagem contendo copo, placa, relógio&#10;&#10;O conteúdo gerado por IA pode estar incorreto.">
            <a:extLst>
              <a:ext uri="{FF2B5EF4-FFF2-40B4-BE49-F238E27FC236}">
                <a16:creationId xmlns:a16="http://schemas.microsoft.com/office/drawing/2014/main" id="{976EAF6A-3251-F29A-29E9-564995A66C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2684" y="5218616"/>
            <a:ext cx="1199720" cy="126790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994D8E0-8ECF-B965-A6AA-19F3E5AF16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882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596370"/>
            <a:ext cx="3102522" cy="1228400"/>
          </a:xfrm>
        </p:spPr>
        <p:txBody>
          <a:bodyPr>
            <a:normAutofit/>
          </a:bodyPr>
          <a:lstStyle/>
          <a:p>
            <a:pPr>
              <a:defRPr sz="2800" b="1">
                <a:solidFill>
                  <a:srgbClr val="282828"/>
                </a:solidFill>
              </a:defRPr>
            </a:pPr>
            <a:r>
              <a:rPr lang="pt-BR" sz="4000" dirty="0"/>
              <a:t>Conclusão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042" y="2078601"/>
            <a:ext cx="3822189" cy="3742762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1900" dirty="0"/>
              <a:t>• O Antigo Testamento prepara a vinda do Messias.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1900" dirty="0"/>
              <a:t>• O Novo Testamento revela o cumprimento das promessas.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1900" dirty="0"/>
              <a:t>• Deus conduz a história com fidelidade.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1900" dirty="0"/>
              <a:t>• Cristo é o Ungido definitivo e o Salvador prometido.</a:t>
            </a:r>
          </a:p>
          <a:p>
            <a:pPr marL="0" indent="0">
              <a:lnSpc>
                <a:spcPct val="90000"/>
              </a:lnSpc>
              <a:buNone/>
              <a:defRPr sz="1800">
                <a:latin typeface="Arial"/>
              </a:defRPr>
            </a:pPr>
            <a:endParaRPr lang="pt-BR" sz="1900" dirty="0"/>
          </a:p>
          <a:p>
            <a:pPr marL="0" indent="0" algn="ctr">
              <a:lnSpc>
                <a:spcPct val="90000"/>
              </a:lnSpc>
              <a:buNone/>
              <a:defRPr sz="1800">
                <a:latin typeface="Arial"/>
              </a:defRPr>
            </a:pPr>
            <a:r>
              <a:rPr lang="pt-BR" sz="1900" b="1" i="1" dirty="0"/>
              <a:t>“E começando por Moisés e percorrendo todos os Profetas...” </a:t>
            </a:r>
            <a:r>
              <a:rPr lang="pt-BR" sz="1900" dirty="0"/>
              <a:t>(</a:t>
            </a:r>
            <a:r>
              <a:rPr lang="pt-BR" sz="1900" dirty="0" err="1"/>
              <a:t>Lc</a:t>
            </a:r>
            <a:r>
              <a:rPr lang="pt-BR" sz="1900" dirty="0"/>
              <a:t> 24,27)</a:t>
            </a:r>
          </a:p>
        </p:txBody>
      </p:sp>
      <p:pic>
        <p:nvPicPr>
          <p:cNvPr id="6" name="Imagem 5" descr="Uma imagem contendo copo, placa, relógio&#10;&#10;O conteúdo gerado por IA pode estar incorreto.">
            <a:extLst>
              <a:ext uri="{FF2B5EF4-FFF2-40B4-BE49-F238E27FC236}">
                <a16:creationId xmlns:a16="http://schemas.microsoft.com/office/drawing/2014/main" id="{261DE2F3-1802-57EC-5684-5D395F7F36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204" y="5590092"/>
            <a:ext cx="1199720" cy="12679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617</Words>
  <Application>Microsoft Office PowerPoint</Application>
  <PresentationFormat>Widescreen</PresentationFormat>
  <Paragraphs>114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A ESPERANÇA NO MESSIAS</vt:lpstr>
      <vt:lpstr>INTRODUÇÃO</vt:lpstr>
      <vt:lpstr>O que significa “Messias”?</vt:lpstr>
      <vt:lpstr>A pedagogia divina</vt:lpstr>
      <vt:lpstr>A origem do Messias</vt:lpstr>
      <vt:lpstr>O Messias  descendente de Davi</vt:lpstr>
      <vt:lpstr>O reino do Messias</vt:lpstr>
      <vt:lpstr>O Servo Sofredor</vt:lpstr>
      <vt:lpstr>As profecias da paixão</vt:lpstr>
      <vt:lpstr>As profecias messiânicas</vt:lpstr>
      <vt:lpstr>O cumprimento em Cristo</vt:lpstr>
      <vt:lpstr>Conclusão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Marcelo Cervi</dc:creator>
  <cp:keywords/>
  <dc:description>generated using python-pptx</dc:description>
  <cp:lastModifiedBy>Marcelo Cervi</cp:lastModifiedBy>
  <cp:revision>4</cp:revision>
  <dcterms:created xsi:type="dcterms:W3CDTF">2013-01-27T09:14:16Z</dcterms:created>
  <dcterms:modified xsi:type="dcterms:W3CDTF">2026-05-15T09:45:04Z</dcterms:modified>
  <cp:category/>
</cp:coreProperties>
</file>